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34805827" r:id="rId2"/>
    <p:sldId id="2134805828" r:id="rId3"/>
    <p:sldId id="2134805832" r:id="rId4"/>
    <p:sldId id="2134805836" r:id="rId5"/>
    <p:sldId id="2134805840" r:id="rId6"/>
    <p:sldId id="2134805841" r:id="rId7"/>
    <p:sldId id="2134805833" r:id="rId8"/>
    <p:sldId id="2134805837" r:id="rId9"/>
    <p:sldId id="2134805842" r:id="rId10"/>
    <p:sldId id="213480583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03C90-D9E3-41B6-B50C-113345E4F311}" v="3" dt="2024-01-18T14:53:00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  <c:pt idx="3">
                  <c:v>Accuracy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0.59</c:v>
                </c:pt>
                <c:pt idx="1">
                  <c:v>0.72</c:v>
                </c:pt>
                <c:pt idx="2">
                  <c:v>0.65</c:v>
                </c:pt>
                <c:pt idx="3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9-4A5E-8152-9468D6B3EA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  <c:pt idx="3">
                  <c:v>Accuracy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0.72</c:v>
                </c:pt>
                <c:pt idx="2">
                  <c:v>0.62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59-4A5E-8152-9468D6B3EA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Aptos Black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  <c:pt idx="3">
                  <c:v>Accuracy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0.85</c:v>
                </c:pt>
                <c:pt idx="1">
                  <c:v>0.91</c:v>
                </c:pt>
                <c:pt idx="2">
                  <c:v>0.88</c:v>
                </c:pt>
                <c:pt idx="3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59-4A5E-8152-9468D6B3EA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9368144"/>
        <c:axId val="1641046320"/>
      </c:barChart>
      <c:catAx>
        <c:axId val="113936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ptos Black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641046320"/>
        <c:crosses val="autoZero"/>
        <c:auto val="1"/>
        <c:lblAlgn val="ctr"/>
        <c:lblOffset val="100"/>
        <c:noMultiLvlLbl val="0"/>
      </c:catAx>
      <c:valAx>
        <c:axId val="16410463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13936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ptos Black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ptos Black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6174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8546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760293" y="1524466"/>
            <a:ext cx="9906919" cy="4571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475303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7619738" y="1"/>
            <a:ext cx="4572263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672" y="382168"/>
            <a:ext cx="6477373" cy="76118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60293" y="1524466"/>
            <a:ext cx="6097050" cy="4571477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7040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334656" y="1"/>
            <a:ext cx="6857344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3" y="382168"/>
            <a:ext cx="4572263" cy="76118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60293" y="1524466"/>
            <a:ext cx="4192116" cy="457130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6118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477197" y="1"/>
            <a:ext cx="5714803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5715329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714978" y="1143349"/>
            <a:ext cx="4952234" cy="45723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3" y="1524467"/>
            <a:ext cx="4192116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784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5715329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57344" y="525"/>
            <a:ext cx="5334655" cy="342847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3" y="1524467"/>
            <a:ext cx="5335707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45" y="3429002"/>
            <a:ext cx="5333956" cy="342847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775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525"/>
            <a:ext cx="3811967" cy="34293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7" y="525"/>
            <a:ext cx="3047823" cy="34284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4572263" cy="342847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4191241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4" y="1524467"/>
            <a:ext cx="3811969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8848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857344" y="1"/>
            <a:ext cx="5334656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762234"/>
            <a:ext cx="3811967" cy="266764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7" y="762234"/>
            <a:ext cx="1905108" cy="266676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266676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3427271" cy="266746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672" y="381466"/>
            <a:ext cx="4191241" cy="76083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60294" y="1524467"/>
            <a:ext cx="3811969" cy="4191233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88844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592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8762278" y="3199620"/>
            <a:ext cx="762394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39591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945695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09600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063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664749" y="3199620"/>
            <a:ext cx="762394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2062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103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7052" y="0"/>
            <a:ext cx="1904935" cy="342899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001984" y="1"/>
            <a:ext cx="22850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0287069" y="1"/>
            <a:ext cx="1904931" cy="342899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97050" y="3429001"/>
            <a:ext cx="6094950" cy="34289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2541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34175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9583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6096001" y="1"/>
            <a:ext cx="6096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0"/>
            <a:ext cx="1904935" cy="342899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904935" y="1"/>
            <a:ext cx="2285081" cy="342899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190016" y="1"/>
            <a:ext cx="1904931" cy="342899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3429001"/>
            <a:ext cx="6094950" cy="34289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698" y="2287375"/>
            <a:ext cx="3810240" cy="761058"/>
          </a:xfrm>
        </p:spPr>
        <p:txBody>
          <a:bodyPr anchor="b"/>
          <a:lstStyle>
            <a:lvl1pPr algn="ctr">
              <a:lnSpc>
                <a:spcPct val="70000"/>
              </a:lnSpc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39697" y="3429001"/>
            <a:ext cx="3809869" cy="2286699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794"/>
              </a:spcAft>
              <a:buFont typeface="Arial" panose="020B0604020202020204" pitchFamily="34" charset="0"/>
              <a:buNone/>
              <a:defRPr sz="1587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91677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80150" y="1142300"/>
            <a:ext cx="3429021" cy="419165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809870" y="1142300"/>
            <a:ext cx="3427624" cy="4191659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238191" y="1142300"/>
            <a:ext cx="3430675" cy="419165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80149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3809870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7239066" y="5333534"/>
            <a:ext cx="3048347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038222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80150" y="1142300"/>
            <a:ext cx="2665223" cy="4191659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045373" y="1142300"/>
            <a:ext cx="2669555" cy="4191659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714801" y="1142300"/>
            <a:ext cx="2667329" cy="4191659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382130" y="1142300"/>
            <a:ext cx="2667329" cy="4191659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80149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3045373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714801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8382132" y="5333534"/>
            <a:ext cx="2287179" cy="762234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97"/>
              </a:spcAft>
              <a:buFont typeface="Arial" panose="020B0604020202020204" pitchFamily="34" charset="0"/>
              <a:buNone/>
              <a:defRPr sz="1323" cap="all" baseline="0"/>
            </a:lvl3pPr>
            <a:lvl4pPr marL="0" indent="0">
              <a:spcBef>
                <a:spcPts val="0"/>
              </a:spcBef>
              <a:spcAft>
                <a:spcPts val="397"/>
              </a:spcAft>
              <a:buNone/>
              <a:defRPr sz="1323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None/>
              <a:defRPr sz="1323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97"/>
              </a:spcAft>
              <a:buFont typeface="+mj-lt"/>
              <a:buNone/>
              <a:defRPr sz="1323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035165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760296" y="1524040"/>
            <a:ext cx="556566" cy="382167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4190640" y="1524039"/>
            <a:ext cx="431579" cy="382171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7620290" y="1423855"/>
            <a:ext cx="343892" cy="482351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81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760294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4189643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7620289" y="2286700"/>
            <a:ext cx="3049574" cy="3428251"/>
          </a:xfrm>
        </p:spPr>
        <p:txBody>
          <a:bodyPr/>
          <a:lstStyle>
            <a:lvl1pPr>
              <a:defRPr sz="1455"/>
            </a:lvl1pPr>
            <a:lvl2pPr>
              <a:defRPr sz="1455"/>
            </a:lvl2pPr>
            <a:lvl3pPr>
              <a:defRPr sz="1455"/>
            </a:lvl3pPr>
            <a:lvl4pPr>
              <a:defRPr sz="1455"/>
            </a:lvl4pPr>
            <a:lvl5pPr>
              <a:defRPr sz="145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5450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524"/>
            <a:ext cx="2667329" cy="68569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7329" y="525"/>
            <a:ext cx="3047475" cy="228617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667329" y="2286701"/>
            <a:ext cx="3047650" cy="228512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329" y="4571825"/>
            <a:ext cx="3047650" cy="2285650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5714803" y="525"/>
            <a:ext cx="6478070" cy="685747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1466"/>
            <a:ext cx="5714802" cy="76083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35802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524"/>
            <a:ext cx="2667329" cy="685695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7329" y="525"/>
            <a:ext cx="3047475" cy="228617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667329" y="2286701"/>
            <a:ext cx="3047650" cy="228512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329" y="4571825"/>
            <a:ext cx="3047650" cy="2285650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5715327" y="524"/>
            <a:ext cx="3046950" cy="342847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13753" y="3429001"/>
            <a:ext cx="3047474" cy="342847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763153" y="525"/>
            <a:ext cx="3429720" cy="68574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1466"/>
            <a:ext cx="5714802" cy="76083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1892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2220" y="762234"/>
            <a:ext cx="1904583" cy="5333533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332557" y="762234"/>
            <a:ext cx="3811967" cy="266764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176" y="762234"/>
            <a:ext cx="2286130" cy="266676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332557" y="3429002"/>
            <a:ext cx="2287181" cy="266676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20088" y="3429001"/>
            <a:ext cx="3809518" cy="266746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760293" y="381466"/>
            <a:ext cx="5335707" cy="380942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667679" y="762234"/>
            <a:ext cx="2664878" cy="1524467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667330" y="2285827"/>
            <a:ext cx="2665228" cy="190540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667679" y="4191234"/>
            <a:ext cx="2664878" cy="190453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84057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60294" y="762234"/>
            <a:ext cx="3809869" cy="533353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333957" y="1904533"/>
            <a:ext cx="5715329" cy="1905407"/>
          </a:xfrm>
        </p:spPr>
        <p:txBody>
          <a:bodyPr anchor="b"/>
          <a:lstStyle>
            <a:lvl1pPr>
              <a:defRPr sz="4233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332556" y="3809941"/>
            <a:ext cx="5281083" cy="2285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8972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760295" y="762233"/>
            <a:ext cx="4954633" cy="5715525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6094950" y="3060188"/>
            <a:ext cx="4952409" cy="3035403"/>
          </a:xfrm>
        </p:spPr>
        <p:txBody>
          <a:bodyPr/>
          <a:lstStyle>
            <a:lvl1pPr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1095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760294" y="2286701"/>
            <a:ext cx="6097050" cy="3808890"/>
          </a:xfrm>
        </p:spPr>
        <p:txBody>
          <a:bodyPr/>
          <a:lstStyle>
            <a:lvl1pPr>
              <a:defRPr sz="5291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1564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432342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1905232"/>
            <a:ext cx="7619736" cy="1142300"/>
          </a:xfrm>
        </p:spPr>
        <p:txBody>
          <a:bodyPr anchor="b"/>
          <a:lstStyle>
            <a:lvl1pPr algn="ctr">
              <a:lnSpc>
                <a:spcPct val="70000"/>
              </a:lnSpc>
              <a:defRPr sz="4762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047826" y="3428999"/>
            <a:ext cx="6094948" cy="2286701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11266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149" y="382167"/>
            <a:ext cx="5334656" cy="76013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6857343" y="1142299"/>
            <a:ext cx="4190016" cy="457340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1750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6096000" cy="685747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80149" y="3809941"/>
            <a:ext cx="5334656" cy="1523066"/>
          </a:xfrm>
        </p:spPr>
        <p:txBody>
          <a:bodyPr/>
          <a:lstStyle>
            <a:lvl1pPr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096000" y="525"/>
            <a:ext cx="6096351" cy="6857476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6857345" y="1143349"/>
            <a:ext cx="3429721" cy="3810118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454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"/>
            <a:ext cx="12192000" cy="685800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760294" y="382167"/>
            <a:ext cx="10669312" cy="760133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760293" y="1524040"/>
            <a:ext cx="5335707" cy="4191661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6095999" y="1524040"/>
            <a:ext cx="5335012" cy="4191661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9195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95252" y="1212476"/>
            <a:ext cx="11999382" cy="4441512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1"/>
            <a:ext cx="12192000" cy="6858000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5990167" y="3322142"/>
            <a:ext cx="211666" cy="213718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8987368" y="3322142"/>
            <a:ext cx="213784" cy="213718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9988551" y="4435165"/>
            <a:ext cx="211666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8987368" y="4987445"/>
            <a:ext cx="213784" cy="21371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7975600" y="4435165"/>
            <a:ext cx="213784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9988551" y="2209119"/>
            <a:ext cx="211666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8987368" y="1650491"/>
            <a:ext cx="213784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7981951" y="2209119"/>
            <a:ext cx="213783" cy="21371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5971" tIns="95971" rIns="95971" bIns="95971" anchor="ctr"/>
          <a:lstStyle/>
          <a:p>
            <a:pPr algn="ctr" defTabSz="121876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81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9174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1"/>
            <a:ext cx="203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2031999" y="1"/>
            <a:ext cx="2032000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4064000" y="1"/>
            <a:ext cx="2032000" cy="685800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6096000" y="1"/>
            <a:ext cx="2032000" cy="685800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8127999" y="1"/>
            <a:ext cx="2032000" cy="685800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10160000" y="1"/>
            <a:ext cx="2032000" cy="685800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5236" tIns="95236" rIns="95236" bIns="95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794"/>
              </a:spcAft>
            </a:pPr>
            <a:endParaRPr lang="en-US" sz="1587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3675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 (With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" y="-1"/>
            <a:ext cx="12191999" cy="6858001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noFill/>
          <a:ln>
            <a:noFill/>
          </a:ln>
        </p:spPr>
        <p:txBody>
          <a:bodyPr tIns="728791" rIns="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</a:t>
            </a:r>
            <a:br>
              <a:rPr lang="en-US" noProof="0" dirty="0"/>
            </a:br>
            <a:r>
              <a:rPr lang="en-US" noProof="0" dirty="0"/>
              <a:t>ADD PICTURE</a:t>
            </a:r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83537" y="527186"/>
            <a:ext cx="11224932" cy="5803629"/>
          </a:xfrm>
        </p:spPr>
        <p:txBody>
          <a:bodyPr tIns="361589" anchor="ctr"/>
          <a:lstStyle>
            <a:lvl1pPr algn="ctr">
              <a:lnSpc>
                <a:spcPct val="70000"/>
              </a:lnSpc>
              <a:defRPr sz="80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01B184-DE03-4156-85F8-104E8B4E440D}" type="datetime1">
              <a:rPr lang="de-DE" smtClean="0">
                <a:solidFill>
                  <a:srgbClr val="FFFFFF"/>
                </a:solidFill>
              </a:rPr>
              <a:pPr/>
              <a:t>18.01.2024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FOOTER / PRESENTATION NAME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36C6D1-1D7D-45E1-A7D6-44C33DC01A2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6CCCD296-B3E3-419A-9AB3-9E997E566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 sz="2400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72F4A2A2-71AD-4157-A827-FC95E86FE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1" y="3962400"/>
            <a:ext cx="86825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 sz="240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2" y="1524000"/>
            <a:ext cx="10164233" cy="1752600"/>
          </a:xfrm>
        </p:spPr>
        <p:txBody>
          <a:bodyPr/>
          <a:lstStyle>
            <a:lvl1pPr>
              <a:defRPr sz="6667"/>
            </a:lvl1pPr>
          </a:lstStyle>
          <a:p>
            <a:pPr lvl="0"/>
            <a:r>
              <a:rPr lang="it-IT" altLang="en-US" noProof="0"/>
              <a:t>Fare clic per modificare lo stile del titolo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733"/>
            </a:lvl1pPr>
          </a:lstStyle>
          <a:p>
            <a:pPr lvl="0"/>
            <a:r>
              <a:rPr lang="it-IT" altLang="en-US" noProof="0"/>
              <a:t>Fare clic per modificare lo stile del sottotitolo dello schema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0F4AC8B-BCCC-4071-8ADD-E3E2A8709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E9F2C0B-9A26-480A-8224-305DB9F39D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4167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en-US"/>
              <a:t>Professional Datagest - Bologna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A79E020-5407-4A1D-A17C-8A6E2E4C70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C73CB-81D6-42B4-84D5-EF7BE53E5AB8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45196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7A49-9ADD-4B53-81F3-A683D480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C378-11C5-4938-97D0-10B2E57D5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70F2F-EEFA-41AE-99F6-A15AE409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BB0D-8948-4919-93BD-042B438FC1DF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21087-0FD7-4B8E-BF22-D548E9FA7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DA4D2-C044-4DC1-84BC-5BA8B987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21E73-3160-4E0C-9298-8DBC809FD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11788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42" y="2285522"/>
            <a:ext cx="6477197" cy="2444863"/>
          </a:xfrm>
        </p:spPr>
        <p:txBody>
          <a:bodyPr tIns="0" anchor="b"/>
          <a:lstStyle>
            <a:lvl1pPr>
              <a:lnSpc>
                <a:spcPct val="70000"/>
              </a:lnSpc>
              <a:defRPr sz="6349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1142542" y="4572127"/>
            <a:ext cx="6477197" cy="762233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Font typeface="AdihausDIN" panose="020B0604020202020204" pitchFamily="34" charset="0"/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1190"/>
              </a:spcAft>
              <a:buNone/>
              <a:defRPr sz="1852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17520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142062" y="1143048"/>
            <a:ext cx="5335134" cy="1143653"/>
          </a:xfrm>
        </p:spPr>
        <p:txBody>
          <a:bodyPr lIns="0" anchor="t"/>
          <a:lstStyle>
            <a:lvl1pPr algn="l">
              <a:lnSpc>
                <a:spcPct val="100000"/>
              </a:lnSpc>
              <a:defRPr sz="5291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667579" y="2667015"/>
            <a:ext cx="6476999" cy="3428752"/>
          </a:xfrm>
        </p:spPr>
        <p:txBody>
          <a:bodyPr anchor="t" anchorCtr="0"/>
          <a:lstStyle>
            <a:lvl1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None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buFont typeface="+mj-lt"/>
              <a:buAutoNum type="arabicPeriod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SzPct val="90000"/>
              <a:defRPr sz="1587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380938" indent="-380938" algn="l">
              <a:lnSpc>
                <a:spcPct val="80000"/>
              </a:lnSpc>
              <a:spcBef>
                <a:spcPts val="0"/>
              </a:spcBef>
              <a:spcAft>
                <a:spcPts val="1323"/>
              </a:spcAft>
              <a:buClrTx/>
              <a:buFont typeface="+mj-lt"/>
              <a:buAutoNum type="arabicPeriod"/>
              <a:defRPr sz="1587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174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760294" y="762235"/>
            <a:ext cx="10669312" cy="5333533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3048933"/>
            <a:ext cx="7619736" cy="1904533"/>
          </a:xfrm>
        </p:spPr>
        <p:txBody>
          <a:bodyPr/>
          <a:lstStyle>
            <a:lvl1pPr algn="ctr"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285782" y="2286702"/>
            <a:ext cx="7619037" cy="380065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0247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39201" y="139158"/>
            <a:ext cx="11913600" cy="6579685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344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2285082" y="3048933"/>
            <a:ext cx="7619736" cy="2251003"/>
          </a:xfrm>
        </p:spPr>
        <p:txBody>
          <a:bodyPr/>
          <a:lstStyle>
            <a:lvl1pPr algn="ctr">
              <a:defRPr sz="4233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285782" y="2286702"/>
            <a:ext cx="7619037" cy="380065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794"/>
              </a:spcAft>
              <a:buNone/>
              <a:defRPr sz="1587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794"/>
              </a:spcAft>
              <a:buFont typeface="Arial" panose="020B0604020202020204" pitchFamily="34" charset="0"/>
              <a:buNone/>
              <a:defRPr sz="1587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10287794" y="6951653"/>
            <a:ext cx="1143218" cy="379993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18-Jan-24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5334657" y="6951653"/>
            <a:ext cx="4952409" cy="379993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11429607" y="6950655"/>
            <a:ext cx="762393" cy="381063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5561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380148" y="382168"/>
            <a:ext cx="6477896" cy="7601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593509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80672" y="382168"/>
            <a:ext cx="10286541" cy="7611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760293" y="1524469"/>
            <a:ext cx="9906919" cy="41912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0667212" y="6477934"/>
            <a:ext cx="763799" cy="379993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1218764" fontAlgn="auto">
              <a:spcBef>
                <a:spcPts val="0"/>
              </a:spcBef>
              <a:spcAft>
                <a:spcPts val="0"/>
              </a:spcAft>
              <a:buClrTx/>
              <a:defRPr sz="794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18-Jan-24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334657" y="6477934"/>
            <a:ext cx="5332556" cy="37999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1218764" fontAlgn="auto">
              <a:spcBef>
                <a:spcPts val="0"/>
              </a:spcBef>
              <a:spcAft>
                <a:spcPts val="0"/>
              </a:spcAft>
              <a:buClrTx/>
              <a:defRPr sz="794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429607" y="6476936"/>
            <a:ext cx="762393" cy="381063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1218764" fontAlgn="auto">
              <a:spcBef>
                <a:spcPts val="0"/>
              </a:spcBef>
              <a:spcAft>
                <a:spcPts val="0"/>
              </a:spcAft>
              <a:buClrTx/>
              <a:defRPr sz="794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852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hausDIN" pitchFamily="34" charset="0"/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239103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Wingdings" pitchFamily="2" charset="2"/>
        <a:buChar char="§"/>
        <a:defRPr sz="1587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239919" indent="-239919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+mj-lt"/>
        <a:buAutoNum type="arabicPeriod"/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473974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hausDIN" panose="020B0504020101020102" pitchFamily="34" charset="0"/>
        <a:buChar char="–"/>
        <a:defRPr sz="1587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478206" indent="-239103" algn="l" rtl="0" eaLnBrk="1" fontAlgn="base" hangingPunct="1">
        <a:lnSpc>
          <a:spcPct val="90000"/>
        </a:lnSpc>
        <a:spcBef>
          <a:spcPct val="0"/>
        </a:spcBef>
        <a:spcAft>
          <a:spcPts val="794"/>
        </a:spcAft>
        <a:buSzPct val="90000"/>
        <a:buFont typeface="adineue PRO" pitchFamily="34" charset="0"/>
        <a:buAutoNum type="arabicPeriod"/>
        <a:tabLst>
          <a:tab pos="1309777" algn="l"/>
        </a:tabLst>
        <a:defRPr sz="1587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1218838" rtl="0" eaLnBrk="1" latinLnBrk="0" hangingPunct="1">
        <a:lnSpc>
          <a:spcPct val="70000"/>
        </a:lnSpc>
        <a:spcBef>
          <a:spcPts val="794"/>
        </a:spcBef>
        <a:spcAft>
          <a:spcPts val="794"/>
        </a:spcAft>
        <a:buClrTx/>
        <a:buSzPct val="90000"/>
        <a:buFont typeface="Wingdings" pitchFamily="2" charset="2"/>
        <a:buNone/>
        <a:tabLst>
          <a:tab pos="1309829" algn="l"/>
        </a:tabLst>
        <a:defRPr sz="3174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1218838" rtl="0" eaLnBrk="1" latinLnBrk="0" hangingPunct="1">
        <a:lnSpc>
          <a:spcPct val="70000"/>
        </a:lnSpc>
        <a:spcBef>
          <a:spcPts val="794"/>
        </a:spcBef>
        <a:spcAft>
          <a:spcPts val="794"/>
        </a:spcAft>
        <a:buClrTx/>
        <a:buSzPct val="90000"/>
        <a:buFont typeface="Wingdings" pitchFamily="2" charset="2"/>
        <a:buNone/>
        <a:tabLst>
          <a:tab pos="1309829" algn="l"/>
        </a:tabLst>
        <a:defRPr sz="3174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1218838" rtl="0" eaLnBrk="1" latinLnBrk="0" hangingPunct="1">
        <a:lnSpc>
          <a:spcPct val="90000"/>
        </a:lnSpc>
        <a:spcBef>
          <a:spcPts val="800"/>
        </a:spcBef>
        <a:buClrTx/>
        <a:buSzPct val="90000"/>
        <a:buFont typeface="Wingdings" pitchFamily="2" charset="2"/>
        <a:buNone/>
        <a:tabLst>
          <a:tab pos="1309829" algn="l"/>
        </a:tabLst>
        <a:defRPr sz="1323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1218838" rtl="0" eaLnBrk="1" latinLnBrk="0" hangingPunct="1">
        <a:lnSpc>
          <a:spcPct val="90000"/>
        </a:lnSpc>
        <a:spcBef>
          <a:spcPts val="800"/>
        </a:spcBef>
        <a:buClrTx/>
        <a:buSzPct val="90000"/>
        <a:buFont typeface="Wingdings" pitchFamily="2" charset="2"/>
        <a:buNone/>
        <a:tabLst>
          <a:tab pos="1309829" algn="l"/>
        </a:tabLst>
        <a:defRPr sz="1323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1pPr>
      <a:lvl2pPr marL="609421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2pPr>
      <a:lvl3pPr marL="1218838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3pPr>
      <a:lvl4pPr marL="1828258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4pPr>
      <a:lvl5pPr marL="2437677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5pPr>
      <a:lvl6pPr marL="3047097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6pPr>
      <a:lvl7pPr marL="3656514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5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8pPr>
      <a:lvl9pPr marL="4875354" algn="l" defTabSz="1218838" rtl="0" eaLnBrk="1" latinLnBrk="0" hangingPunct="1">
        <a:defRPr sz="2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nylon string background">
            <a:extLst>
              <a:ext uri="{FF2B5EF4-FFF2-40B4-BE49-F238E27FC236}">
                <a16:creationId xmlns:a16="http://schemas.microsoft.com/office/drawing/2014/main" id="{0F55A533-C920-6E74-82E9-6EDC10579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642" y="0"/>
            <a:ext cx="16248764" cy="7007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27B4F0-6554-4674-9057-3BC36F0F50CE}"/>
              </a:ext>
            </a:extLst>
          </p:cNvPr>
          <p:cNvSpPr txBox="1">
            <a:spLocks/>
          </p:cNvSpPr>
          <p:nvPr/>
        </p:nvSpPr>
        <p:spPr>
          <a:xfrm>
            <a:off x="293238" y="-162167"/>
            <a:ext cx="10374762" cy="43962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Detecting Recon Attacks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on IoT Devices – Sprint 2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Black" panose="020B0004020202020204" pitchFamily="34" charset="0"/>
              </a:rPr>
              <a:t>// Domenico Fumagalli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skerville Old Face" panose="0202060208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3289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5CAAEB3-D82F-F5D3-AD15-8335668E500B}"/>
              </a:ext>
            </a:extLst>
          </p:cNvPr>
          <p:cNvSpPr/>
          <p:nvPr/>
        </p:nvSpPr>
        <p:spPr bwMode="gray">
          <a:xfrm>
            <a:off x="7952759" y="2028322"/>
            <a:ext cx="3403158" cy="3108960"/>
          </a:xfrm>
          <a:prstGeom prst="roundRect">
            <a:avLst/>
          </a:prstGeom>
          <a:solidFill>
            <a:schemeClr val="tx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6899736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Conclusion and Next Steps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3F961F-B020-8E60-7379-D839CA2ED9D7}"/>
              </a:ext>
            </a:extLst>
          </p:cNvPr>
          <p:cNvSpPr txBox="1">
            <a:spLocks/>
          </p:cNvSpPr>
          <p:nvPr/>
        </p:nvSpPr>
        <p:spPr>
          <a:xfrm>
            <a:off x="734703" y="2279078"/>
            <a:ext cx="6520862" cy="11002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After addressing successfully class imbalance we can focus on more advanced models and optimization.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40DF95-C34E-ADCB-34DB-504377172724}"/>
              </a:ext>
            </a:extLst>
          </p:cNvPr>
          <p:cNvSpPr txBox="1">
            <a:spLocks/>
          </p:cNvSpPr>
          <p:nvPr/>
        </p:nvSpPr>
        <p:spPr>
          <a:xfrm>
            <a:off x="734703" y="3746094"/>
            <a:ext cx="6520862" cy="11002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</a:rPr>
              <a:t>Bigger resources are really needed for this project, we will try the AWS free tier.</a:t>
            </a:r>
          </a:p>
        </p:txBody>
      </p:sp>
      <p:pic>
        <p:nvPicPr>
          <p:cNvPr id="12" name="Picture 11" descr="Wavy digital patterns">
            <a:extLst>
              <a:ext uri="{FF2B5EF4-FFF2-40B4-BE49-F238E27FC236}">
                <a16:creationId xmlns:a16="http://schemas.microsoft.com/office/drawing/2014/main" id="{16D2CB44-574C-AA0F-369F-496156985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851380" y="1779844"/>
            <a:ext cx="3605917" cy="3605917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8B5DBC9-CD66-3D6A-C222-B7813686E978}"/>
              </a:ext>
            </a:extLst>
          </p:cNvPr>
          <p:cNvSpPr txBox="1">
            <a:spLocks/>
          </p:cNvSpPr>
          <p:nvPr/>
        </p:nvSpPr>
        <p:spPr>
          <a:xfrm>
            <a:off x="734703" y="5093840"/>
            <a:ext cx="6520862" cy="11002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Aptos Display" panose="020B0004020202020204" pitchFamily="34" charset="0"/>
              </a:rPr>
              <a:t>Next sprint will be about fine-tuning binary and start addressing the prediction of the surface of attack. 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86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tted lines connected to form a network">
            <a:extLst>
              <a:ext uri="{FF2B5EF4-FFF2-40B4-BE49-F238E27FC236}">
                <a16:creationId xmlns:a16="http://schemas.microsoft.com/office/drawing/2014/main" id="{DF148E88-7351-1763-FFC8-3570AC75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71" y="0"/>
            <a:ext cx="12600948" cy="787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045114-69E9-26A0-110E-F6107746B4A3}"/>
              </a:ext>
            </a:extLst>
          </p:cNvPr>
          <p:cNvSpPr txBox="1">
            <a:spLocks/>
          </p:cNvSpPr>
          <p:nvPr/>
        </p:nvSpPr>
        <p:spPr>
          <a:xfrm>
            <a:off x="693759" y="718782"/>
            <a:ext cx="5194807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Sprint 2 Objectives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F0AF81-E39B-378A-38BD-918101FDC0C6}"/>
              </a:ext>
            </a:extLst>
          </p:cNvPr>
          <p:cNvSpPr txBox="1">
            <a:spLocks/>
          </p:cNvSpPr>
          <p:nvPr/>
        </p:nvSpPr>
        <p:spPr>
          <a:xfrm>
            <a:off x="693759" y="2272584"/>
            <a:ext cx="6172191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Sharpen EDA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C03AF5-7353-7F5C-4DE9-CB8D63397F11}"/>
              </a:ext>
            </a:extLst>
          </p:cNvPr>
          <p:cNvSpPr txBox="1">
            <a:spLocks/>
          </p:cNvSpPr>
          <p:nvPr/>
        </p:nvSpPr>
        <p:spPr>
          <a:xfrm>
            <a:off x="693760" y="4552929"/>
            <a:ext cx="6172191" cy="13920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Aptos Display" panose="020B0004020202020204" pitchFamily="34" charset="0"/>
              </a:rPr>
              <a:t>Develop simple models for binary classification</a:t>
            </a:r>
            <a:endParaRPr kumimoji="0" lang="en-US" sz="4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Display" panose="020B00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614847-10C3-BCD8-471D-023B47825844}"/>
              </a:ext>
            </a:extLst>
          </p:cNvPr>
          <p:cNvSpPr txBox="1">
            <a:spLocks/>
          </p:cNvSpPr>
          <p:nvPr/>
        </p:nvSpPr>
        <p:spPr>
          <a:xfrm>
            <a:off x="693760" y="3508713"/>
            <a:ext cx="6172191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Preprocess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083D90-E773-67A6-DE9F-D298B3337C33}"/>
              </a:ext>
            </a:extLst>
          </p:cNvPr>
          <p:cNvGrpSpPr>
            <a:grpSpLocks noChangeAspect="1"/>
          </p:cNvGrpSpPr>
          <p:nvPr/>
        </p:nvGrpSpPr>
        <p:grpSpPr>
          <a:xfrm>
            <a:off x="4804327" y="1215656"/>
            <a:ext cx="7064677" cy="1759789"/>
            <a:chOff x="963466" y="2887478"/>
            <a:chExt cx="9800718" cy="244132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A70F9FD-2213-2738-EEB3-E606DA3762CD}"/>
                </a:ext>
              </a:extLst>
            </p:cNvPr>
            <p:cNvSpPr txBox="1">
              <a:spLocks/>
            </p:cNvSpPr>
            <p:nvPr/>
          </p:nvSpPr>
          <p:spPr>
            <a:xfrm>
              <a:off x="1402144" y="3897412"/>
              <a:ext cx="3082444" cy="143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ptos Black" panose="020B0004020202020204" pitchFamily="34" charset="0"/>
                </a:rPr>
                <a:t>17.3 ZB</a:t>
              </a:r>
              <a:endPara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12EE18A4-E170-3779-C408-3BA489975F4C}"/>
                </a:ext>
              </a:extLst>
            </p:cNvPr>
            <p:cNvSpPr txBox="1">
              <a:spLocks/>
            </p:cNvSpPr>
            <p:nvPr/>
          </p:nvSpPr>
          <p:spPr>
            <a:xfrm>
              <a:off x="7447004" y="3897412"/>
              <a:ext cx="3082444" cy="14313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/>
                  </a:solidFill>
                  <a:latin typeface="Aptos Black" panose="020B0004020202020204" pitchFamily="34" charset="0"/>
                </a:rPr>
                <a:t>73.1 ZB</a:t>
              </a:r>
              <a:endPara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652C0D8-9CC5-9ABB-C8F2-3F536E448B32}"/>
                </a:ext>
              </a:extLst>
            </p:cNvPr>
            <p:cNvSpPr txBox="1">
              <a:spLocks/>
            </p:cNvSpPr>
            <p:nvPr/>
          </p:nvSpPr>
          <p:spPr>
            <a:xfrm>
              <a:off x="963466" y="3462636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Global data generated by IoT Devices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721B8793-497C-E17C-CF08-757EFED5A264}"/>
                </a:ext>
              </a:extLst>
            </p:cNvPr>
            <p:cNvSpPr txBox="1">
              <a:spLocks/>
            </p:cNvSpPr>
            <p:nvPr/>
          </p:nvSpPr>
          <p:spPr>
            <a:xfrm>
              <a:off x="6545400" y="3462636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Global data generated by IoT Devices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7C1D33D-EDB7-A9B4-F7CC-87AC8AC085A6}"/>
                </a:ext>
              </a:extLst>
            </p:cNvPr>
            <p:cNvSpPr txBox="1">
              <a:spLocks/>
            </p:cNvSpPr>
            <p:nvPr/>
          </p:nvSpPr>
          <p:spPr>
            <a:xfrm>
              <a:off x="6545400" y="2887478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Black" panose="020B0004020202020204" pitchFamily="34" charset="0"/>
                </a:rPr>
                <a:t>2025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532BD8B9-1CCB-C6ED-9D50-7536F4E5A303}"/>
                </a:ext>
              </a:extLst>
            </p:cNvPr>
            <p:cNvSpPr txBox="1">
              <a:spLocks/>
            </p:cNvSpPr>
            <p:nvPr/>
          </p:nvSpPr>
          <p:spPr>
            <a:xfrm>
              <a:off x="1000510" y="2887478"/>
              <a:ext cx="4218784" cy="60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 Black" panose="020B0004020202020204" pitchFamily="34" charset="0"/>
                </a:rPr>
                <a:t>2020</a:t>
              </a:r>
            </a:p>
          </p:txBody>
        </p:sp>
      </p:grp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F59C335-DD8C-C1F7-03EC-F98FC0459C2D}"/>
              </a:ext>
            </a:extLst>
          </p:cNvPr>
          <p:cNvSpPr/>
          <p:nvPr/>
        </p:nvSpPr>
        <p:spPr bwMode="gray">
          <a:xfrm>
            <a:off x="7897322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639FCE-F067-8077-6179-0FD6612DB046}"/>
              </a:ext>
            </a:extLst>
          </p:cNvPr>
          <p:cNvSpPr/>
          <p:nvPr/>
        </p:nvSpPr>
        <p:spPr bwMode="gray">
          <a:xfrm>
            <a:off x="8126717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ADA25DC-C9F1-C0BD-C9E6-D8F08FCF1143}"/>
              </a:ext>
            </a:extLst>
          </p:cNvPr>
          <p:cNvSpPr/>
          <p:nvPr/>
        </p:nvSpPr>
        <p:spPr bwMode="gray">
          <a:xfrm>
            <a:off x="8331533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592E3F63-2837-A880-A4AF-C1BAFCC9FEEB}"/>
              </a:ext>
            </a:extLst>
          </p:cNvPr>
          <p:cNvSpPr/>
          <p:nvPr/>
        </p:nvSpPr>
        <p:spPr bwMode="gray">
          <a:xfrm>
            <a:off x="8564467" y="2246186"/>
            <a:ext cx="226607" cy="386766"/>
          </a:xfrm>
          <a:prstGeom prst="chevron">
            <a:avLst/>
          </a:prstGeom>
          <a:noFill/>
          <a:ln w="381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9CFF96-EFDD-F603-DB66-9791E477B3B9}"/>
              </a:ext>
            </a:extLst>
          </p:cNvPr>
          <p:cNvCxnSpPr>
            <a:cxnSpLocks/>
          </p:cNvCxnSpPr>
          <p:nvPr/>
        </p:nvCxnSpPr>
        <p:spPr>
          <a:xfrm>
            <a:off x="5120540" y="3615067"/>
            <a:ext cx="6579259" cy="0"/>
          </a:xfrm>
          <a:prstGeom prst="lin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908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s pattern abstract background">
            <a:extLst>
              <a:ext uri="{FF2B5EF4-FFF2-40B4-BE49-F238E27FC236}">
                <a16:creationId xmlns:a16="http://schemas.microsoft.com/office/drawing/2014/main" id="{77F5B657-039C-824F-4F2B-C8A0DA69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156"/>
            <a:ext cx="12191999" cy="8620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6B3C0-6932-2295-700E-9C5B9CA7E399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6152313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The Dataset Preprocessing Steps</a:t>
            </a:r>
          </a:p>
        </p:txBody>
      </p:sp>
      <p:pic>
        <p:nvPicPr>
          <p:cNvPr id="3078" name="Picture 6" descr="University of New-Brunswick - Organizations OGSL/SLGO">
            <a:extLst>
              <a:ext uri="{FF2B5EF4-FFF2-40B4-BE49-F238E27FC236}">
                <a16:creationId xmlns:a16="http://schemas.microsoft.com/office/drawing/2014/main" id="{560D799C-E424-E9FD-DCA0-A430AD3E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95" y="388836"/>
            <a:ext cx="1338049" cy="8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BF22E1-C5BB-A0AA-17EE-A83F82592AFD}"/>
              </a:ext>
            </a:extLst>
          </p:cNvPr>
          <p:cNvGrpSpPr>
            <a:grpSpLocks noChangeAspect="1"/>
          </p:cNvGrpSpPr>
          <p:nvPr/>
        </p:nvGrpSpPr>
        <p:grpSpPr>
          <a:xfrm>
            <a:off x="3687017" y="1935611"/>
            <a:ext cx="6520170" cy="5148803"/>
            <a:chOff x="1127812" y="2252631"/>
            <a:chExt cx="4656628" cy="3677214"/>
          </a:xfrm>
        </p:grpSpPr>
        <p:pic>
          <p:nvPicPr>
            <p:cNvPr id="3" name="Graphic 2" descr="Cube outline">
              <a:extLst>
                <a:ext uri="{FF2B5EF4-FFF2-40B4-BE49-F238E27FC236}">
                  <a16:creationId xmlns:a16="http://schemas.microsoft.com/office/drawing/2014/main" id="{3ADC7E12-35EE-E701-6E2D-7DE4BC69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5388" y="2608245"/>
              <a:ext cx="3321600" cy="3321600"/>
            </a:xfrm>
            <a:prstGeom prst="rect">
              <a:avLst/>
            </a:prstGeom>
          </p:spPr>
        </p:pic>
        <p:pic>
          <p:nvPicPr>
            <p:cNvPr id="5" name="Graphic 4" descr="Line arrow: Straight with solid fill">
              <a:extLst>
                <a:ext uri="{FF2B5EF4-FFF2-40B4-BE49-F238E27FC236}">
                  <a16:creationId xmlns:a16="http://schemas.microsoft.com/office/drawing/2014/main" id="{6D95F4CC-5064-663A-4434-87B968245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7812" y="2252631"/>
              <a:ext cx="914400" cy="602144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4607A9-1EFE-6721-20E3-C1872A98C505}"/>
                </a:ext>
              </a:extLst>
            </p:cNvPr>
            <p:cNvSpPr txBox="1">
              <a:spLocks/>
            </p:cNvSpPr>
            <p:nvPr/>
          </p:nvSpPr>
          <p:spPr>
            <a:xfrm>
              <a:off x="2149788" y="2322244"/>
              <a:ext cx="1546411" cy="49131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47 features</a:t>
              </a:r>
            </a:p>
          </p:txBody>
        </p:sp>
        <p:pic>
          <p:nvPicPr>
            <p:cNvPr id="10" name="Graphic 9" descr="Line arrow: Straight with solid fill">
              <a:extLst>
                <a:ext uri="{FF2B5EF4-FFF2-40B4-BE49-F238E27FC236}">
                  <a16:creationId xmlns:a16="http://schemas.microsoft.com/office/drawing/2014/main" id="{2D90D0E3-7AE4-F9E9-C3F3-5BCF68CD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3584141" y="2252631"/>
              <a:ext cx="914400" cy="602144"/>
            </a:xfrm>
            <a:prstGeom prst="rect">
              <a:avLst/>
            </a:prstGeom>
          </p:spPr>
        </p:pic>
        <p:pic>
          <p:nvPicPr>
            <p:cNvPr id="11" name="Graphic 10" descr="Line arrow: Straight with solid fill">
              <a:extLst>
                <a:ext uri="{FF2B5EF4-FFF2-40B4-BE49-F238E27FC236}">
                  <a16:creationId xmlns:a16="http://schemas.microsoft.com/office/drawing/2014/main" id="{DD41F988-D8B1-0764-3A01-6D3455BE3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4502297" y="4869499"/>
              <a:ext cx="914400" cy="602144"/>
            </a:xfrm>
            <a:prstGeom prst="rect">
              <a:avLst/>
            </a:prstGeom>
          </p:spPr>
        </p:pic>
        <p:pic>
          <p:nvPicPr>
            <p:cNvPr id="12" name="Graphic 11" descr="Line arrow: Straight with solid fill">
              <a:extLst>
                <a:ext uri="{FF2B5EF4-FFF2-40B4-BE49-F238E27FC236}">
                  <a16:creationId xmlns:a16="http://schemas.microsoft.com/office/drawing/2014/main" id="{1D4CCD07-1B78-5CB3-E5F7-39935A508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 flipV="1">
              <a:off x="4502297" y="2839704"/>
              <a:ext cx="914400" cy="602144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0291E40-4C24-9195-B6CE-3B2834857F03}"/>
                </a:ext>
              </a:extLst>
            </p:cNvPr>
            <p:cNvSpPr txBox="1">
              <a:spLocks/>
            </p:cNvSpPr>
            <p:nvPr/>
          </p:nvSpPr>
          <p:spPr>
            <a:xfrm>
              <a:off x="4238029" y="3838535"/>
              <a:ext cx="1546411" cy="49131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40 M rows</a:t>
              </a:r>
              <a:endPara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26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ircles pattern abstract background">
            <a:extLst>
              <a:ext uri="{FF2B5EF4-FFF2-40B4-BE49-F238E27FC236}">
                <a16:creationId xmlns:a16="http://schemas.microsoft.com/office/drawing/2014/main" id="{77F5B657-039C-824F-4F2B-C8A0DA69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156"/>
            <a:ext cx="12191999" cy="8620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6B3C0-6932-2295-700E-9C5B9CA7E399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3482455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The Dataset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BF22E1-C5BB-A0AA-17EE-A83F82592AFD}"/>
              </a:ext>
            </a:extLst>
          </p:cNvPr>
          <p:cNvGrpSpPr>
            <a:grpSpLocks noChangeAspect="1"/>
          </p:cNvGrpSpPr>
          <p:nvPr/>
        </p:nvGrpSpPr>
        <p:grpSpPr>
          <a:xfrm>
            <a:off x="814105" y="1856097"/>
            <a:ext cx="10697929" cy="5148803"/>
            <a:chOff x="231631" y="2252631"/>
            <a:chExt cx="7640315" cy="3677214"/>
          </a:xfrm>
        </p:grpSpPr>
        <p:pic>
          <p:nvPicPr>
            <p:cNvPr id="3" name="Graphic 2" descr="Cube outline">
              <a:extLst>
                <a:ext uri="{FF2B5EF4-FFF2-40B4-BE49-F238E27FC236}">
                  <a16:creationId xmlns:a16="http://schemas.microsoft.com/office/drawing/2014/main" id="{3ADC7E12-35EE-E701-6E2D-7DE4BC69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388" y="2608245"/>
              <a:ext cx="3321600" cy="3321600"/>
            </a:xfrm>
            <a:prstGeom prst="rect">
              <a:avLst/>
            </a:prstGeom>
          </p:spPr>
        </p:pic>
        <p:pic>
          <p:nvPicPr>
            <p:cNvPr id="5" name="Graphic 4" descr="Line arrow: Straight with solid fill">
              <a:extLst>
                <a:ext uri="{FF2B5EF4-FFF2-40B4-BE49-F238E27FC236}">
                  <a16:creationId xmlns:a16="http://schemas.microsoft.com/office/drawing/2014/main" id="{6D95F4CC-5064-663A-4434-87B968245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7812" y="2252631"/>
              <a:ext cx="914400" cy="602144"/>
            </a:xfrm>
            <a:prstGeom prst="rect">
              <a:avLst/>
            </a:prstGeom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F34607A9-1EFE-6721-20E3-C1872A98C505}"/>
                </a:ext>
              </a:extLst>
            </p:cNvPr>
            <p:cNvSpPr txBox="1">
              <a:spLocks/>
            </p:cNvSpPr>
            <p:nvPr/>
          </p:nvSpPr>
          <p:spPr>
            <a:xfrm>
              <a:off x="2149788" y="2322244"/>
              <a:ext cx="1546411" cy="49131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47 features</a:t>
              </a:r>
            </a:p>
          </p:txBody>
        </p:sp>
        <p:pic>
          <p:nvPicPr>
            <p:cNvPr id="10" name="Graphic 9" descr="Line arrow: Straight with solid fill">
              <a:extLst>
                <a:ext uri="{FF2B5EF4-FFF2-40B4-BE49-F238E27FC236}">
                  <a16:creationId xmlns:a16="http://schemas.microsoft.com/office/drawing/2014/main" id="{2D90D0E3-7AE4-F9E9-C3F3-5BCF68CD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584141" y="2252631"/>
              <a:ext cx="914400" cy="602144"/>
            </a:xfrm>
            <a:prstGeom prst="rect">
              <a:avLst/>
            </a:prstGeom>
          </p:spPr>
        </p:pic>
        <p:pic>
          <p:nvPicPr>
            <p:cNvPr id="11" name="Graphic 10" descr="Line arrow: Straight with solid fill">
              <a:extLst>
                <a:ext uri="{FF2B5EF4-FFF2-40B4-BE49-F238E27FC236}">
                  <a16:creationId xmlns:a16="http://schemas.microsoft.com/office/drawing/2014/main" id="{DD41F988-D8B1-0764-3A01-6D3455BE3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495912" y="4869499"/>
              <a:ext cx="914400" cy="602144"/>
            </a:xfrm>
            <a:prstGeom prst="rect">
              <a:avLst/>
            </a:prstGeom>
          </p:spPr>
        </p:pic>
        <p:pic>
          <p:nvPicPr>
            <p:cNvPr id="12" name="Graphic 11" descr="Line arrow: Straight with solid fill">
              <a:extLst>
                <a:ext uri="{FF2B5EF4-FFF2-40B4-BE49-F238E27FC236}">
                  <a16:creationId xmlns:a16="http://schemas.microsoft.com/office/drawing/2014/main" id="{1D4CCD07-1B78-5CB3-E5F7-39935A508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 flipV="1">
              <a:off x="495895" y="2839704"/>
              <a:ext cx="914400" cy="602144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0291E40-4C24-9195-B6CE-3B2834857F03}"/>
                </a:ext>
              </a:extLst>
            </p:cNvPr>
            <p:cNvSpPr txBox="1">
              <a:spLocks/>
            </p:cNvSpPr>
            <p:nvPr/>
          </p:nvSpPr>
          <p:spPr>
            <a:xfrm>
              <a:off x="231631" y="3838535"/>
              <a:ext cx="1546411" cy="49131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40 M rows</a:t>
              </a:r>
              <a:endPara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3073" name="Title 1">
              <a:extLst>
                <a:ext uri="{FF2B5EF4-FFF2-40B4-BE49-F238E27FC236}">
                  <a16:creationId xmlns:a16="http://schemas.microsoft.com/office/drawing/2014/main" id="{2BE1C912-4BF8-2C9F-803C-7D3B5FC6B325}"/>
                </a:ext>
              </a:extLst>
            </p:cNvPr>
            <p:cNvSpPr txBox="1">
              <a:spLocks/>
            </p:cNvSpPr>
            <p:nvPr/>
          </p:nvSpPr>
          <p:spPr>
            <a:xfrm>
              <a:off x="6325535" y="3909520"/>
              <a:ext cx="1546411" cy="49131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Aptos Display" panose="020B0004020202020204" pitchFamily="34" charset="0"/>
                </a:rPr>
                <a:t>1.5 M rows</a:t>
              </a:r>
              <a:endPara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</p:grpSp>
      <p:pic>
        <p:nvPicPr>
          <p:cNvPr id="21" name="Graphic 20" descr="Cube outline">
            <a:extLst>
              <a:ext uri="{FF2B5EF4-FFF2-40B4-BE49-F238E27FC236}">
                <a16:creationId xmlns:a16="http://schemas.microsoft.com/office/drawing/2014/main" id="{BB78F589-4EF5-FFAF-3CA4-22B6031AB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5992" y="4100275"/>
            <a:ext cx="809913" cy="809911"/>
          </a:xfrm>
          <a:prstGeom prst="rect">
            <a:avLst/>
          </a:prstGeom>
        </p:spPr>
      </p:pic>
      <p:sp>
        <p:nvSpPr>
          <p:cNvPr id="3074" name="Arrow: Right 3073">
            <a:extLst>
              <a:ext uri="{FF2B5EF4-FFF2-40B4-BE49-F238E27FC236}">
                <a16:creationId xmlns:a16="http://schemas.microsoft.com/office/drawing/2014/main" id="{414685DF-BD26-BE79-880D-74A170E5EE10}"/>
              </a:ext>
            </a:extLst>
          </p:cNvPr>
          <p:cNvSpPr/>
          <p:nvPr/>
        </p:nvSpPr>
        <p:spPr bwMode="gray">
          <a:xfrm>
            <a:off x="6957270" y="4332624"/>
            <a:ext cx="1375575" cy="345211"/>
          </a:xfrm>
          <a:prstGeom prst="rightArrow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3075" name="Title 1">
            <a:extLst>
              <a:ext uri="{FF2B5EF4-FFF2-40B4-BE49-F238E27FC236}">
                <a16:creationId xmlns:a16="http://schemas.microsoft.com/office/drawing/2014/main" id="{42CBA389-CB4B-0F64-DFEA-25882B1FFE71}"/>
              </a:ext>
            </a:extLst>
          </p:cNvPr>
          <p:cNvSpPr txBox="1">
            <a:spLocks/>
          </p:cNvSpPr>
          <p:nvPr/>
        </p:nvSpPr>
        <p:spPr>
          <a:xfrm>
            <a:off x="8101053" y="3537204"/>
            <a:ext cx="2165277" cy="6879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Aptos Display" panose="020B0004020202020204" pitchFamily="34" charset="0"/>
              </a:rPr>
              <a:t>30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 Display" panose="020B0004020202020204" pitchFamily="34" charset="0"/>
              </a:rPr>
              <a:t> features</a:t>
            </a:r>
          </a:p>
        </p:txBody>
      </p:sp>
      <p:sp>
        <p:nvSpPr>
          <p:cNvPr id="3076" name="Title 1">
            <a:extLst>
              <a:ext uri="{FF2B5EF4-FFF2-40B4-BE49-F238E27FC236}">
                <a16:creationId xmlns:a16="http://schemas.microsoft.com/office/drawing/2014/main" id="{15450234-AA99-E080-42B3-391B5195FF17}"/>
              </a:ext>
            </a:extLst>
          </p:cNvPr>
          <p:cNvSpPr txBox="1">
            <a:spLocks/>
          </p:cNvSpPr>
          <p:nvPr/>
        </p:nvSpPr>
        <p:spPr>
          <a:xfrm>
            <a:off x="6879179" y="4883234"/>
            <a:ext cx="1786286" cy="3452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Filter on recon</a:t>
            </a:r>
          </a:p>
        </p:txBody>
      </p:sp>
      <p:sp>
        <p:nvSpPr>
          <p:cNvPr id="3077" name="Title 1">
            <a:extLst>
              <a:ext uri="{FF2B5EF4-FFF2-40B4-BE49-F238E27FC236}">
                <a16:creationId xmlns:a16="http://schemas.microsoft.com/office/drawing/2014/main" id="{E2C87AF1-A328-BE48-D31F-F0D1A10D88FA}"/>
              </a:ext>
            </a:extLst>
          </p:cNvPr>
          <p:cNvSpPr txBox="1">
            <a:spLocks/>
          </p:cNvSpPr>
          <p:nvPr/>
        </p:nvSpPr>
        <p:spPr>
          <a:xfrm>
            <a:off x="6879178" y="5291773"/>
            <a:ext cx="2032777" cy="3452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Optimize </a:t>
            </a:r>
            <a:r>
              <a:rPr lang="en-US" sz="1800" b="1" dirty="0" err="1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dtypes</a:t>
            </a:r>
            <a:endParaRPr kumimoji="0" lang="en-US" sz="1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3079" name="Title 1">
            <a:extLst>
              <a:ext uri="{FF2B5EF4-FFF2-40B4-BE49-F238E27FC236}">
                <a16:creationId xmlns:a16="http://schemas.microsoft.com/office/drawing/2014/main" id="{899A47AD-2565-8215-AE2F-5BE40DFA0079}"/>
              </a:ext>
            </a:extLst>
          </p:cNvPr>
          <p:cNvSpPr txBox="1">
            <a:spLocks/>
          </p:cNvSpPr>
          <p:nvPr/>
        </p:nvSpPr>
        <p:spPr>
          <a:xfrm>
            <a:off x="6879178" y="5673360"/>
            <a:ext cx="2032777" cy="3452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Truncated SVD</a:t>
            </a:r>
            <a:endParaRPr kumimoji="0" lang="en-US" sz="18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3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10203503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Assessing feature importance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  <p:pic>
        <p:nvPicPr>
          <p:cNvPr id="3080" name="Picture 3079">
            <a:extLst>
              <a:ext uri="{FF2B5EF4-FFF2-40B4-BE49-F238E27FC236}">
                <a16:creationId xmlns:a16="http://schemas.microsoft.com/office/drawing/2014/main" id="{2124F347-89B9-C530-604E-46A97CE9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009" y="2608416"/>
            <a:ext cx="4187689" cy="320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135F3-3D3A-09C6-4E87-52904D9D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42" y="2424331"/>
            <a:ext cx="5009069" cy="3390284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D547B3BA-CA35-C31D-FC00-ACC52F90D8B9}"/>
              </a:ext>
            </a:extLst>
          </p:cNvPr>
          <p:cNvSpPr/>
          <p:nvPr/>
        </p:nvSpPr>
        <p:spPr>
          <a:xfrm rot="5400000">
            <a:off x="10342658" y="1706726"/>
            <a:ext cx="206736" cy="1435211"/>
          </a:xfrm>
          <a:prstGeom prst="leftBrace">
            <a:avLst/>
          </a:prstGeom>
          <a:ln w="190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4D7D9D-A3CF-3193-A493-2DA9CD692B98}"/>
              </a:ext>
            </a:extLst>
          </p:cNvPr>
          <p:cNvSpPr txBox="1">
            <a:spLocks/>
          </p:cNvSpPr>
          <p:nvPr/>
        </p:nvSpPr>
        <p:spPr>
          <a:xfrm>
            <a:off x="8867700" y="1836549"/>
            <a:ext cx="2828670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0B0004020202020204" pitchFamily="34" charset="0"/>
              </a:rPr>
              <a:t>I’m coming back for </a:t>
            </a:r>
            <a:r>
              <a:rPr kumimoji="0" lang="en-US" sz="1800" b="1" i="0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 Display" panose="020B0004020202020204" pitchFamily="34" charset="0"/>
              </a:rPr>
              <a:t>ya’all</a:t>
            </a:r>
            <a:endParaRPr kumimoji="0" lang="en-US" sz="18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10203503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Understanding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FB76B-6FE4-1321-E91A-9A2EB54D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997" y="2138900"/>
            <a:ext cx="4423260" cy="3491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C82CE-B042-145D-0004-3A7F849D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20" y="2188865"/>
            <a:ext cx="4244000" cy="33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08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6541927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200" b="1" dirty="0">
                <a:solidFill>
                  <a:prstClr val="black"/>
                </a:solidFill>
                <a:highlight>
                  <a:srgbClr val="FFFF00"/>
                </a:highlight>
                <a:latin typeface="Aptos Black" panose="020B0004020202020204" pitchFamily="34" charset="0"/>
              </a:rPr>
              <a:t>Modelling Pipeline </a:t>
            </a:r>
            <a:endParaRPr kumimoji="0" lang="en-US" sz="4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2EBAD9-489D-10D7-1DB6-B707AC894DD1}"/>
              </a:ext>
            </a:extLst>
          </p:cNvPr>
          <p:cNvSpPr/>
          <p:nvPr/>
        </p:nvSpPr>
        <p:spPr bwMode="gray">
          <a:xfrm>
            <a:off x="7665054" y="1179519"/>
            <a:ext cx="1013791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SMOTE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BC1D9-C464-3DC2-4382-6FAC7BA81A32}"/>
              </a:ext>
            </a:extLst>
          </p:cNvPr>
          <p:cNvSpPr/>
          <p:nvPr/>
        </p:nvSpPr>
        <p:spPr bwMode="gray">
          <a:xfrm>
            <a:off x="6924097" y="1999750"/>
            <a:ext cx="2495711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RandUndersampler</a:t>
            </a:r>
            <a:endParaRPr lang="en-US" b="1" dirty="0">
              <a:solidFill>
                <a:schemeClr val="tx1"/>
              </a:solidFill>
              <a:latin typeface="Aptos Black" panose="020B0004020202020204" pitchFamily="34" charset="0"/>
              <a:cs typeface="AdihausDIN Cn" panose="020B0506020101010102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DD038-38EE-ACFA-999C-9BE10E22AF2C}"/>
              </a:ext>
            </a:extLst>
          </p:cNvPr>
          <p:cNvSpPr/>
          <p:nvPr/>
        </p:nvSpPr>
        <p:spPr bwMode="gray">
          <a:xfrm>
            <a:off x="7163380" y="2847811"/>
            <a:ext cx="2017143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Standard Scaler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4269FB-75C8-7C21-3C4E-62230C7F5925}"/>
              </a:ext>
            </a:extLst>
          </p:cNvPr>
          <p:cNvSpPr/>
          <p:nvPr/>
        </p:nvSpPr>
        <p:spPr bwMode="gray">
          <a:xfrm>
            <a:off x="7163379" y="3823094"/>
            <a:ext cx="2017143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Truncated SVD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B0B6F9-254F-89D7-A774-045FD1562154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8171950" y="1740087"/>
            <a:ext cx="3" cy="259663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F247EE-C077-D8D0-3D7C-B5663C37A2B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8171952" y="2560318"/>
            <a:ext cx="1" cy="287493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A72F93-16AE-E270-C66B-7AC903EE13D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8171951" y="3408379"/>
            <a:ext cx="1" cy="414715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B365B99-A086-BBA3-71FC-CC0F6BE1930D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 rot="5400000">
            <a:off x="6753265" y="3785206"/>
            <a:ext cx="820230" cy="2017143"/>
          </a:xfrm>
          <a:prstGeom prst="curvedConnector3">
            <a:avLst>
              <a:gd name="adj1" fmla="val 50000"/>
            </a:avLst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660B55-ED51-CCCC-01FE-704DAB031831}"/>
              </a:ext>
            </a:extLst>
          </p:cNvPr>
          <p:cNvSpPr/>
          <p:nvPr/>
        </p:nvSpPr>
        <p:spPr bwMode="gray">
          <a:xfrm>
            <a:off x="5146236" y="5203892"/>
            <a:ext cx="2017143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Logistic Regression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5BA2B6-1974-5D91-FD26-418593AFF0E7}"/>
              </a:ext>
            </a:extLst>
          </p:cNvPr>
          <p:cNvSpPr/>
          <p:nvPr/>
        </p:nvSpPr>
        <p:spPr bwMode="gray">
          <a:xfrm>
            <a:off x="7372602" y="5203892"/>
            <a:ext cx="2017143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Linear SVC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C9806B2B-EFBA-6875-5C13-76AACC994975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rot="16200000" flipH="1">
            <a:off x="7866447" y="4689165"/>
            <a:ext cx="820230" cy="209223"/>
          </a:xfrm>
          <a:prstGeom prst="curvedConnector3">
            <a:avLst>
              <a:gd name="adj1" fmla="val 66480"/>
            </a:avLst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7506D5E-941D-7A13-072A-F0AD26DBE1CE}"/>
              </a:ext>
            </a:extLst>
          </p:cNvPr>
          <p:cNvSpPr/>
          <p:nvPr/>
        </p:nvSpPr>
        <p:spPr bwMode="gray">
          <a:xfrm>
            <a:off x="9805701" y="5203892"/>
            <a:ext cx="2017143" cy="5605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solidFill>
              <a:schemeClr val="tx1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  <a:cs typeface="AdihausDIN Cn" panose="020B0506020101010102" pitchFamily="34" charset="0"/>
              </a:rPr>
              <a:t>Decision Tree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0962387-D8C5-83C1-0735-DED63DCD1D54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rot="16200000" flipH="1">
            <a:off x="9082997" y="3472616"/>
            <a:ext cx="820230" cy="2642322"/>
          </a:xfrm>
          <a:prstGeom prst="curvedConnector3">
            <a:avLst>
              <a:gd name="adj1" fmla="val 50000"/>
            </a:avLst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2CDFC9B4-1FB4-D65F-AF24-54F1310B46B3}"/>
              </a:ext>
            </a:extLst>
          </p:cNvPr>
          <p:cNvSpPr txBox="1">
            <a:spLocks/>
          </p:cNvSpPr>
          <p:nvPr/>
        </p:nvSpPr>
        <p:spPr>
          <a:xfrm>
            <a:off x="693759" y="2523050"/>
            <a:ext cx="5262574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0B0004020202020204" pitchFamily="34" charset="0"/>
              </a:rPr>
              <a:t>Address class imbalance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F96712F-05D8-4A52-74C1-56F75B829530}"/>
              </a:ext>
            </a:extLst>
          </p:cNvPr>
          <p:cNvSpPr txBox="1">
            <a:spLocks/>
          </p:cNvSpPr>
          <p:nvPr/>
        </p:nvSpPr>
        <p:spPr>
          <a:xfrm>
            <a:off x="693760" y="3662376"/>
            <a:ext cx="4835868" cy="10646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0B0004020202020204" pitchFamily="34" charset="0"/>
              </a:rPr>
              <a:t>Make the dataset more information-dense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C8C4AD0D-BC6A-2381-EAC9-08379B16FCF7}"/>
              </a:ext>
            </a:extLst>
          </p:cNvPr>
          <p:cNvSpPr txBox="1">
            <a:spLocks/>
          </p:cNvSpPr>
          <p:nvPr/>
        </p:nvSpPr>
        <p:spPr>
          <a:xfrm>
            <a:off x="693760" y="3119095"/>
            <a:ext cx="4835868" cy="491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0B0004020202020204" pitchFamily="34" charset="0"/>
              </a:rPr>
              <a:t>Reduce size</a:t>
            </a:r>
          </a:p>
        </p:txBody>
      </p:sp>
    </p:spTree>
    <p:extLst>
      <p:ext uri="{BB962C8B-B14F-4D97-AF65-F5344CB8AC3E}">
        <p14:creationId xmlns:p14="http://schemas.microsoft.com/office/powerpoint/2010/main" val="2636111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6541927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First Results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788388C-66F5-8869-529B-A013E95390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984810"/>
              </p:ext>
            </p:extLst>
          </p:nvPr>
        </p:nvGraphicFramePr>
        <p:xfrm>
          <a:off x="1435210" y="2230340"/>
          <a:ext cx="9036657" cy="4162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667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7B8B31-C3B5-4CDD-3A00-8E9F74C7BDDB}"/>
              </a:ext>
            </a:extLst>
          </p:cNvPr>
          <p:cNvSpPr txBox="1">
            <a:spLocks/>
          </p:cNvSpPr>
          <p:nvPr/>
        </p:nvSpPr>
        <p:spPr>
          <a:xfrm>
            <a:off x="693760" y="718782"/>
            <a:ext cx="6541927" cy="10213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 Black" panose="020B0004020202020204" pitchFamily="34" charset="0"/>
              </a:rPr>
              <a:t>Optimizing Decision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B1897-5222-9F9B-1F60-CE4F1F0C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336" y="2361921"/>
            <a:ext cx="3615549" cy="2892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493FD3-7D18-D264-9B43-7F10120469C1}"/>
              </a:ext>
            </a:extLst>
          </p:cNvPr>
          <p:cNvSpPr txBox="1">
            <a:spLocks/>
          </p:cNvSpPr>
          <p:nvPr/>
        </p:nvSpPr>
        <p:spPr>
          <a:xfrm>
            <a:off x="693759" y="2523050"/>
            <a:ext cx="5262574" cy="11568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0B0004020202020204" pitchFamily="34" charset="0"/>
              </a:rPr>
              <a:t>By optimizing for precision hyperparameter we were able to gain 3 points.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F98CDA-9EAD-298A-67B0-D17385B28C53}"/>
              </a:ext>
            </a:extLst>
          </p:cNvPr>
          <p:cNvSpPr txBox="1">
            <a:spLocks/>
          </p:cNvSpPr>
          <p:nvPr/>
        </p:nvSpPr>
        <p:spPr>
          <a:xfrm>
            <a:off x="693759" y="3808141"/>
            <a:ext cx="5262574" cy="11568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Aptos Display" panose="020B0004020202020204" pitchFamily="34" charset="0"/>
              </a:rPr>
              <a:t>All other hyperparameters stayed the same.</a:t>
            </a:r>
            <a:endParaRPr kumimoji="0" lang="en-US" sz="2800" b="1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43720"/>
      </p:ext>
    </p:extLst>
  </p:cSld>
  <p:clrMapOvr>
    <a:masterClrMapping/>
  </p:clrMapOvr>
</p:sld>
</file>

<file path=ppt/theme/theme1.xml><?xml version="1.0" encoding="utf-8"?>
<a:theme xmlns:a="http://schemas.openxmlformats.org/drawingml/2006/main" name="1_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Presentation2" id="{48C0C1F4-453D-6844-BAB1-B3D1165A13D7}" vid="{6BCB0CA1-51D9-8D41-B096-28C8265459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AdihausDIN</vt:lpstr>
      <vt:lpstr>AdihausDIN Cn</vt:lpstr>
      <vt:lpstr>adineue PRO</vt:lpstr>
      <vt:lpstr>adineue PRO Black</vt:lpstr>
      <vt:lpstr>adineue PRO Light</vt:lpstr>
      <vt:lpstr>adineue PRO TT Black</vt:lpstr>
      <vt:lpstr>adineue TEXT Black</vt:lpstr>
      <vt:lpstr>adineue TEXT Light</vt:lpstr>
      <vt:lpstr>adiText Light Beta</vt:lpstr>
      <vt:lpstr>Aptos Black</vt:lpstr>
      <vt:lpstr>Aptos Display</vt:lpstr>
      <vt:lpstr>Arial</vt:lpstr>
      <vt:lpstr>Baskerville Old Face</vt:lpstr>
      <vt:lpstr>Wingdings</vt:lpstr>
      <vt:lpstr>1_GLOBAL TEMPLATE 2017 (CORE RED)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Domenico Fumagalli</dc:creator>
  <cp:lastModifiedBy>Domenico Fumagalli</cp:lastModifiedBy>
  <cp:revision>4</cp:revision>
  <dcterms:created xsi:type="dcterms:W3CDTF">2024-01-02T07:31:32Z</dcterms:created>
  <dcterms:modified xsi:type="dcterms:W3CDTF">2024-01-18T14:54:12Z</dcterms:modified>
</cp:coreProperties>
</file>